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1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8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7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3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6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9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6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1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2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6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21803-F16C-47DF-966B-4A98DCE96F5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BA97-8A68-4685-9499-B9F9BA60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1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sz="2800" b="1" dirty="0" smtClean="0">
                <a:latin typeface="Comic Sans MS" pitchFamily="66" charset="0"/>
              </a:rPr>
              <a:t>When current is flowing in an ordinary metal wire, the magnitude of the average velocity of the electrons is closest to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A) 1 m/s.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B) 1 km/s.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10 m/s.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D) the speed of light.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E) 1 mm/s.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9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99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10) What is the voltage drop across a 5.0-Ω resistor if the current through it is 5.0 A? </a:t>
            </a:r>
          </a:p>
          <a:p>
            <a:endParaRPr lang="en-US" sz="2800" b="1" dirty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100 V      B) 1.0 V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25 V      D) 4.0 V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9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11) When unequal resistors are connected in series across an ideal battery,      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A) the potential difference across each is the same.</a:t>
            </a:r>
          </a:p>
          <a:p>
            <a:r>
              <a:rPr lang="en-US" sz="2400" b="1" dirty="0" smtClean="0">
                <a:latin typeface="Comic Sans MS" pitchFamily="66" charset="0"/>
              </a:rPr>
              <a:t>B) the current flowing in each is the same.</a:t>
            </a:r>
          </a:p>
          <a:p>
            <a:r>
              <a:rPr lang="en-US" sz="2400" b="1" dirty="0" smtClean="0">
                <a:latin typeface="Comic Sans MS" pitchFamily="66" charset="0"/>
              </a:rPr>
              <a:t>C) the equivalent resistance of the circuit is equal to the average of all the resistances.</a:t>
            </a:r>
          </a:p>
          <a:p>
            <a:r>
              <a:rPr lang="en-US" sz="2400" b="1" dirty="0" smtClean="0">
                <a:latin typeface="Comic Sans MS" pitchFamily="66" charset="0"/>
              </a:rPr>
              <a:t>D) the equivalent resistance of the circuit is less than that of the smallest resistor.</a:t>
            </a:r>
          </a:p>
          <a:p>
            <a:r>
              <a:rPr lang="en-US" sz="2400" b="1" dirty="0" smtClean="0">
                <a:latin typeface="Comic Sans MS" pitchFamily="66" charset="0"/>
              </a:rPr>
              <a:t>E) the same power is dissipated in each one.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94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12) As more resistors are added in parallel across a constant voltage source, the power supplied by the source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A) increases.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B) does not change.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decreases.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D) increases for a time and then starts to decrease.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2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13) Two 4.0-Ω resistors are connected in parallel, and this combination is connected in series with 3.0 Ω.  What is the equivalent resistance of this system?      </a:t>
            </a:r>
          </a:p>
          <a:p>
            <a:pPr lvl="1"/>
            <a:endParaRPr lang="en-US" sz="2800" b="1" dirty="0" smtClean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5.0 Ω      B) 11 Ω      </a:t>
            </a: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C) 7.0 Ω      D) 1.2 Ω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81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14) A 2.0-Ω resistor is in series with a parallel combination of 4.0-Ω, 6.0-Ω, and 12-Ω resistors.  What is the equivalent resistance of this system? </a:t>
            </a:r>
          </a:p>
          <a:p>
            <a:endParaRPr lang="en-US" sz="2800" b="1" dirty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24 Ω      B) 4.0 Ω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2.7 Ω      D) 1.8 Ω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4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15) A 100-V DC signal is applied to a series circuit composed of four equal resistors 10 Ω each. What is the voltage across each resistor? </a:t>
            </a:r>
          </a:p>
          <a:p>
            <a:endParaRPr lang="en-US" sz="2800" b="1" dirty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10 V      B) 50 V      C) 15 V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	D) 25 V      E) 20 V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97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16) A 10.0 V battery is connected across two resistors in series. If the resistors have resistances of 840.0 Ω and 590.0 Ω, what is the voltage drop across the 590.0 Ω resistor?</a:t>
            </a:r>
          </a:p>
          <a:p>
            <a:r>
              <a:rPr lang="en-US" sz="2800" b="1" dirty="0" smtClean="0">
                <a:latin typeface="Comic Sans MS" pitchFamily="66" charset="0"/>
              </a:rPr>
              <a:t>      </a:t>
            </a: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7.0 V      B) 5.9 V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4.1 V      D) 14 V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8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17) Three resistors of 12, 12, and 6.0 Ω are connected in series.  A 12-V battery is connected to the combination.  What is the current through the battery?      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0.10 A      B) 0.40 A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0.30 A      D) 0.20 A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66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18) A 14-A current flows into a series combination of a 3.0-Ω and a 4.0-Ω resistor. What is the voltage drop across the 4.0-Ω resistor? </a:t>
            </a:r>
          </a:p>
          <a:p>
            <a:endParaRPr lang="en-US" sz="2800" b="1" dirty="0">
              <a:latin typeface="Comic Sans MS" pitchFamily="66" charset="0"/>
            </a:endParaRPr>
          </a:p>
          <a:p>
            <a:r>
              <a:rPr lang="en-US" sz="2800" b="1" dirty="0" smtClean="0">
                <a:latin typeface="Comic Sans MS" pitchFamily="66" charset="0"/>
              </a:rPr>
              <a:t>A) 56 V      B) 38 V      C) 42 V      D) 98 V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5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19) A 22-A current flows into a parallel combination of a 4.0-Ω, 6.0-Ω, and 12-Ω resistors.  What current flows through the 6.0-Ω resistor?      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7.3 A      B) 3.7 A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18 A      D) 11 A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0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2) When a current flows through a metal wire, the moving charges are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A) positive metal ions.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B) negative metal ions.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only electrons.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D) both protons and electrons.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E) only protons.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20) Two resistors of 5.0 and 9.0 Ω are connected in parallel.  A 4.0-Ω resistor is then connected in series with the parallel combination. A 6.0-V battery is then connected to the series-parallel combination.  What is the current through the 4.0-Ω resistor?      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0.53 A      B) 0.83 A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zero      D) 0.30 A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92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21) Two resistors of 5.0 and 9.0 Ω are connected in parallel.  A 4.0-Ω resistor is then connected in series with the parallel combination. A 6.0-V battery is then connected to the series-parallel combination.  What is the current through the 5.0-Ω resistor? </a:t>
            </a:r>
          </a:p>
          <a:p>
            <a:pPr lvl="1"/>
            <a:endParaRPr lang="en-US" sz="2800" b="1" dirty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0.30 A      B) 0.83 A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zero      D) 0.53 A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75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 numCol="3">
            <a:spAutoFit/>
          </a:bodyPr>
          <a:lstStyle/>
          <a:p>
            <a:r>
              <a:rPr lang="en-US" dirty="0"/>
              <a:t>1) E</a:t>
            </a:r>
          </a:p>
          <a:p>
            <a:r>
              <a:rPr lang="en-US" dirty="0"/>
              <a:t>2) C</a:t>
            </a:r>
          </a:p>
          <a:p>
            <a:r>
              <a:rPr lang="en-US" dirty="0"/>
              <a:t>3) B</a:t>
            </a:r>
          </a:p>
          <a:p>
            <a:r>
              <a:rPr lang="en-US" dirty="0"/>
              <a:t>4) C</a:t>
            </a:r>
          </a:p>
          <a:p>
            <a:r>
              <a:rPr lang="en-US" dirty="0"/>
              <a:t>5) C</a:t>
            </a:r>
          </a:p>
          <a:p>
            <a:r>
              <a:rPr lang="en-US" dirty="0"/>
              <a:t>6) A</a:t>
            </a:r>
          </a:p>
          <a:p>
            <a:r>
              <a:rPr lang="en-US" dirty="0"/>
              <a:t>7) A</a:t>
            </a:r>
          </a:p>
          <a:p>
            <a:r>
              <a:rPr lang="en-US" dirty="0"/>
              <a:t>8) B</a:t>
            </a:r>
          </a:p>
          <a:p>
            <a:r>
              <a:rPr lang="en-US" dirty="0"/>
              <a:t>9) B</a:t>
            </a:r>
          </a:p>
          <a:p>
            <a:r>
              <a:rPr lang="en-US" dirty="0"/>
              <a:t>10) C</a:t>
            </a:r>
          </a:p>
          <a:p>
            <a:r>
              <a:rPr lang="en-US" dirty="0"/>
              <a:t>11) B</a:t>
            </a:r>
          </a:p>
          <a:p>
            <a:r>
              <a:rPr lang="en-US" dirty="0"/>
              <a:t>12) A</a:t>
            </a:r>
          </a:p>
          <a:p>
            <a:r>
              <a:rPr lang="en-US" dirty="0"/>
              <a:t>13) A</a:t>
            </a:r>
          </a:p>
          <a:p>
            <a:r>
              <a:rPr lang="en-US" dirty="0"/>
              <a:t>14) B</a:t>
            </a:r>
          </a:p>
          <a:p>
            <a:r>
              <a:rPr lang="en-US" dirty="0"/>
              <a:t>15) D</a:t>
            </a:r>
          </a:p>
          <a:p>
            <a:r>
              <a:rPr lang="en-US" dirty="0"/>
              <a:t>16) C</a:t>
            </a:r>
          </a:p>
          <a:p>
            <a:r>
              <a:rPr lang="en-US" dirty="0"/>
              <a:t>17) B</a:t>
            </a:r>
          </a:p>
          <a:p>
            <a:r>
              <a:rPr lang="en-US" dirty="0"/>
              <a:t>18) A</a:t>
            </a:r>
          </a:p>
          <a:p>
            <a:r>
              <a:rPr lang="en-US" dirty="0"/>
              <a:t>19) A</a:t>
            </a:r>
          </a:p>
          <a:p>
            <a:r>
              <a:rPr lang="en-US" dirty="0"/>
              <a:t>20) B</a:t>
            </a:r>
          </a:p>
          <a:p>
            <a:r>
              <a:rPr lang="en-US" dirty="0"/>
              <a:t>21)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3) When the current through a resistor is increased by a factor of 4, the power dissipated by the resistor      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A) increases by a factor of 2.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B) increases by a factor of 16.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increases by a factor of 4.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D) decreases by a factor of 16.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E) decreases by a factor of 4.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4) How much charge must pass by a point in a wire in 10 s for the current </a:t>
            </a:r>
            <a:r>
              <a:rPr lang="en-US" sz="2800" b="1" dirty="0" err="1" smtClean="0">
                <a:latin typeface="Comic Sans MS" pitchFamily="66" charset="0"/>
              </a:rPr>
              <a:t>inb</a:t>
            </a:r>
            <a:r>
              <a:rPr lang="en-US" sz="2800" b="1" dirty="0" smtClean="0">
                <a:latin typeface="Comic Sans MS" pitchFamily="66" charset="0"/>
              </a:rPr>
              <a:t> the wire to be 0.50 A? </a:t>
            </a:r>
          </a:p>
          <a:p>
            <a:endParaRPr lang="en-US" sz="2800" b="1" dirty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A) 2.0 C      B) 0.050 C      C) 5.0 C      D) 20 C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7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5) What current is flowing in a resistor if 4.0 × 10^16 electrons pass a point in the resistor in 0.50 s? (e = 1.60 × 10^-19 C)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r>
              <a:rPr lang="en-US" sz="2800" b="1" dirty="0" smtClean="0">
                <a:latin typeface="Comic Sans MS" pitchFamily="66" charset="0"/>
              </a:rPr>
              <a:t>	A) 6.3 A      B) 78 A      </a:t>
            </a:r>
          </a:p>
          <a:p>
            <a:r>
              <a:rPr lang="en-US" sz="2800" b="1" dirty="0">
                <a:latin typeface="Comic Sans MS" pitchFamily="66" charset="0"/>
              </a:rPr>
              <a:t>	</a:t>
            </a:r>
            <a:r>
              <a:rPr lang="en-US" sz="2800" b="1" dirty="0" smtClean="0">
                <a:latin typeface="Comic Sans MS" pitchFamily="66" charset="0"/>
              </a:rPr>
              <a:t>C) 0.013 A      D) 0.31 A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5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6) A light bulb operating at 110 V draws 1.40 A of current.  What is its resistance? 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78.6 Ω      B) 12.7 Ω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109 Ω      D) 154 Ω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2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7) A 4000-Ω resistor is connected across a 220-V power source.  What current will flow through the resistor? </a:t>
            </a:r>
          </a:p>
          <a:p>
            <a:endParaRPr lang="en-US" sz="2800" b="1" dirty="0">
              <a:latin typeface="Comic Sans MS" pitchFamily="66" charset="0"/>
            </a:endParaRPr>
          </a:p>
          <a:p>
            <a:r>
              <a:rPr lang="en-US" sz="2800" b="1" dirty="0" smtClean="0">
                <a:latin typeface="Comic Sans MS" pitchFamily="66" charset="0"/>
              </a:rPr>
              <a:t>	A) 0.055 A      B) 5.5 A      </a:t>
            </a:r>
          </a:p>
          <a:p>
            <a:r>
              <a:rPr lang="en-US" sz="2800" b="1" dirty="0">
                <a:latin typeface="Comic Sans MS" pitchFamily="66" charset="0"/>
              </a:rPr>
              <a:t>	</a:t>
            </a:r>
            <a:r>
              <a:rPr lang="en-US" sz="2800" b="1" dirty="0" smtClean="0">
                <a:latin typeface="Comic Sans MS" pitchFamily="66" charset="0"/>
              </a:rPr>
              <a:t>C) 18 A      	D) 1.8 A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39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8) A light bulb operating at a dc voltage of 120 V has a power rating of 60 W. How much current is flowing through this bulb? </a:t>
            </a:r>
          </a:p>
          <a:p>
            <a:endParaRPr lang="en-US" sz="2800" b="1" dirty="0">
              <a:latin typeface="Comic Sans MS" pitchFamily="66" charset="0"/>
            </a:endParaRPr>
          </a:p>
          <a:p>
            <a:pPr marL="514350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2.5 A      B) 0.50 A      C) 1.0 A      </a:t>
            </a:r>
          </a:p>
          <a:p>
            <a:pPr lvl="1"/>
            <a:r>
              <a:rPr lang="en-US" sz="2800" b="1" dirty="0">
                <a:latin typeface="Comic Sans MS" pitchFamily="66" charset="0"/>
              </a:rPr>
              <a:t>	</a:t>
            </a:r>
            <a:r>
              <a:rPr lang="en-US" sz="2800" b="1" dirty="0" smtClean="0">
                <a:latin typeface="Comic Sans MS" pitchFamily="66" charset="0"/>
              </a:rPr>
              <a:t>D) 2.0 A      E) 1.5 A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3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9) What potential difference is required to cause 4.00 A to flow through a resistance of 330 Ω?      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pPr marL="971550" lvl="1" indent="-514350">
              <a:buAutoNum type="alphaUcParenR"/>
            </a:pPr>
            <a:r>
              <a:rPr lang="en-US" sz="2800" b="1" dirty="0" smtClean="0">
                <a:latin typeface="Comic Sans MS" pitchFamily="66" charset="0"/>
              </a:rPr>
              <a:t>334 V      B) 1320 V      </a:t>
            </a:r>
          </a:p>
          <a:p>
            <a:pPr lvl="1"/>
            <a:r>
              <a:rPr lang="en-US" sz="2800" b="1" dirty="0" smtClean="0">
                <a:latin typeface="Comic Sans MS" pitchFamily="66" charset="0"/>
              </a:rPr>
              <a:t>C) 82.5 V      D) 12.1 V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5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1025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Johnsburg School District 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Norman</dc:creator>
  <cp:lastModifiedBy>Jeff Norman</cp:lastModifiedBy>
  <cp:revision>5</cp:revision>
  <dcterms:created xsi:type="dcterms:W3CDTF">2016-02-16T12:51:52Z</dcterms:created>
  <dcterms:modified xsi:type="dcterms:W3CDTF">2016-02-16T13:48:54Z</dcterms:modified>
</cp:coreProperties>
</file>